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6" r:id="rId3"/>
    <p:sldId id="257" r:id="rId4"/>
    <p:sldId id="258" r:id="rId5"/>
    <p:sldId id="259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736052D-3B74-4197-A14F-FC99A02FE28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BA17205-414E-446F-99F7-8BB50FACABE9}" type="datetimeFigureOut">
              <a:rPr lang="en-US" smtClean="0"/>
              <a:t>9/10/2012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09600" y="914400"/>
                <a:ext cx="5791200" cy="480060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en-US" sz="3600" dirty="0" smtClean="0"/>
                  <a:t>TISK</a:t>
                </a:r>
              </a:p>
              <a:p>
                <a:pPr marL="342900" indent="-342900" algn="l">
                  <a:buAutoNum type="arabicParenR"/>
                </a:pPr>
                <a:r>
                  <a:rPr lang="en-US" sz="3600" dirty="0" smtClean="0"/>
                  <a:t>Add: (-5) + (-12)</a:t>
                </a:r>
              </a:p>
              <a:p>
                <a:pPr marL="342900" indent="-342900" algn="l">
                  <a:buAutoNum type="arabicParenR"/>
                </a:pPr>
                <a:r>
                  <a:rPr lang="en-US" sz="3600" dirty="0" smtClean="0"/>
                  <a:t>Add: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en-US" sz="36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12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pPr marL="342900" indent="-342900" algn="l">
                  <a:buAutoNum type="arabicParenR"/>
                </a:pPr>
                <a:r>
                  <a:rPr lang="en-US" sz="3600" dirty="0" smtClean="0"/>
                  <a:t>Classify the number 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25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pPr algn="l"/>
                <a:endParaRPr lang="en-US" sz="3600" dirty="0"/>
              </a:p>
              <a:p>
                <a:pPr algn="l"/>
                <a:r>
                  <a:rPr lang="en-US" sz="3600" dirty="0" smtClean="0"/>
                  <a:t>NO mental math today.</a:t>
                </a:r>
                <a:endParaRPr lang="en-US" sz="36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09600" y="914400"/>
                <a:ext cx="5791200" cy="4800600"/>
              </a:xfrm>
              <a:blipFill rotWithShape="1">
                <a:blip r:embed="rId2"/>
                <a:stretch>
                  <a:fillRect l="-3158" t="-19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5943600" cy="3276600"/>
          </a:xfrm>
        </p:spPr>
        <p:txBody>
          <a:bodyPr anchor="t"/>
          <a:lstStyle/>
          <a:p>
            <a:pPr algn="l"/>
            <a:r>
              <a:rPr lang="en-US" dirty="0" smtClean="0"/>
              <a:t>Monday, September 10, 2012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715000"/>
            <a:ext cx="601980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Homework: </a:t>
            </a:r>
            <a:r>
              <a:rPr lang="en-US" sz="2800" dirty="0" err="1" smtClean="0"/>
              <a:t>Percents</a:t>
            </a:r>
            <a:r>
              <a:rPr lang="en-US" sz="2800" dirty="0" smtClean="0"/>
              <a:t> Worksheet **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381000"/>
            <a:ext cx="3048000" cy="23083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Please have your write-ups out and ready to hand in!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3662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Review/Check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84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382000" cy="4038600"/>
          </a:xfrm>
        </p:spPr>
        <p:txBody>
          <a:bodyPr/>
          <a:lstStyle/>
          <a:p>
            <a:r>
              <a:rPr lang="en-US" sz="2400"/>
              <a:t>Changing a sentence into a percent equation is easy:</a:t>
            </a:r>
          </a:p>
          <a:p>
            <a:pPr lvl="1"/>
            <a:r>
              <a:rPr lang="en-US" sz="2000"/>
              <a:t>The words “what” or “what number” stand for the unknown amount: </a:t>
            </a:r>
            <a:r>
              <a:rPr lang="en-US" sz="2000" i="1"/>
              <a:t>x</a:t>
            </a:r>
            <a:r>
              <a:rPr lang="en-US" sz="2000"/>
              <a:t>.</a:t>
            </a:r>
          </a:p>
          <a:p>
            <a:pPr lvl="1"/>
            <a:r>
              <a:rPr lang="en-US" sz="2000"/>
              <a:t>The words “is” or “is equal to” stand for the equals sign: =.</a:t>
            </a:r>
          </a:p>
          <a:p>
            <a:pPr lvl="1"/>
            <a:r>
              <a:rPr lang="en-US" sz="2000"/>
              <a:t>The word “of” stands for multiplication.</a:t>
            </a:r>
          </a:p>
          <a:p>
            <a:pPr lvl="1"/>
            <a:r>
              <a:rPr lang="en-US" sz="2000"/>
              <a:t>Now, just translate!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239000" cy="1676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Lesson 8.2/8.3 Percent </a:t>
            </a:r>
            <a:r>
              <a:rPr lang="en-US" dirty="0"/>
              <a:t>Equations</a:t>
            </a:r>
          </a:p>
        </p:txBody>
      </p:sp>
    </p:spTree>
    <p:extLst>
      <p:ext uri="{BB962C8B-B14F-4D97-AF65-F5344CB8AC3E}">
        <p14:creationId xmlns:p14="http://schemas.microsoft.com/office/powerpoint/2010/main" val="295591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4" name="Rectangle 38"/>
          <p:cNvSpPr>
            <a:spLocks noChangeArrowheads="1"/>
          </p:cNvSpPr>
          <p:nvPr/>
        </p:nvSpPr>
        <p:spPr bwMode="auto">
          <a:xfrm>
            <a:off x="5137298" y="4343400"/>
            <a:ext cx="304800" cy="381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5" name="Rectangle 39"/>
          <p:cNvSpPr>
            <a:spLocks noChangeArrowheads="1"/>
          </p:cNvSpPr>
          <p:nvPr/>
        </p:nvSpPr>
        <p:spPr bwMode="auto">
          <a:xfrm>
            <a:off x="5578475" y="4277833"/>
            <a:ext cx="609600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6" name="Rectangle 40"/>
          <p:cNvSpPr>
            <a:spLocks noChangeArrowheads="1"/>
          </p:cNvSpPr>
          <p:nvPr/>
        </p:nvSpPr>
        <p:spPr bwMode="auto">
          <a:xfrm>
            <a:off x="2834462" y="4343400"/>
            <a:ext cx="2270937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3" name="Rectangle 37"/>
          <p:cNvSpPr>
            <a:spLocks noChangeArrowheads="1"/>
          </p:cNvSpPr>
          <p:nvPr/>
        </p:nvSpPr>
        <p:spPr bwMode="auto">
          <a:xfrm>
            <a:off x="2512348" y="4343400"/>
            <a:ext cx="304800" cy="381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2" name="Rectangle 36"/>
          <p:cNvSpPr>
            <a:spLocks noChangeArrowheads="1"/>
          </p:cNvSpPr>
          <p:nvPr/>
        </p:nvSpPr>
        <p:spPr bwMode="auto">
          <a:xfrm>
            <a:off x="685800" y="4343400"/>
            <a:ext cx="1826548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5943600" y="2517258"/>
            <a:ext cx="3810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5" name="Rectangle 29"/>
          <p:cNvSpPr>
            <a:spLocks noChangeArrowheads="1"/>
          </p:cNvSpPr>
          <p:nvPr/>
        </p:nvSpPr>
        <p:spPr bwMode="auto">
          <a:xfrm>
            <a:off x="5562600" y="2514600"/>
            <a:ext cx="320675" cy="45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2" name="Rectangle 26"/>
          <p:cNvSpPr>
            <a:spLocks noChangeArrowheads="1"/>
          </p:cNvSpPr>
          <p:nvPr/>
        </p:nvSpPr>
        <p:spPr bwMode="auto">
          <a:xfrm>
            <a:off x="2848713" y="2552700"/>
            <a:ext cx="381000" cy="4572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4" name="Rectangle 28"/>
          <p:cNvSpPr>
            <a:spLocks noChangeArrowheads="1"/>
          </p:cNvSpPr>
          <p:nvPr/>
        </p:nvSpPr>
        <p:spPr bwMode="auto">
          <a:xfrm>
            <a:off x="762000" y="2514600"/>
            <a:ext cx="20193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3276600" y="2517258"/>
            <a:ext cx="22098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4038600" y="744279"/>
            <a:ext cx="457200" cy="4572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4495800" y="744279"/>
            <a:ext cx="6096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3467100" y="744279"/>
            <a:ext cx="474663" cy="474921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3081670" y="744279"/>
            <a:ext cx="385430" cy="45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762000" y="762000"/>
            <a:ext cx="22860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7620000" cy="5714999"/>
          </a:xfrm>
        </p:spPr>
        <p:txBody>
          <a:bodyPr>
            <a:normAutofit/>
          </a:bodyPr>
          <a:lstStyle/>
          <a:p>
            <a:r>
              <a:rPr lang="en-US" sz="3200" dirty="0"/>
              <a:t>What number is 3% of 500?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Five percent of what number is 27?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Thirty-five is what percent of 600?</a:t>
            </a:r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8763000" cy="9144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Example 1. Change the sentence into an equation.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463" name="Text Box 7"/>
              <p:cNvSpPr txBox="1">
                <a:spLocks noChangeArrowheads="1"/>
              </p:cNvSpPr>
              <p:nvPr/>
            </p:nvSpPr>
            <p:spPr bwMode="auto">
              <a:xfrm>
                <a:off x="1371600" y="1295400"/>
                <a:ext cx="12192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i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19463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71600" y="1295400"/>
                <a:ext cx="1219200" cy="51911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1600200" y="1309687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chemeClr val="accent5"/>
                </a:solidFill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487" name="Text Box 31"/>
              <p:cNvSpPr txBox="1">
                <a:spLocks noChangeArrowheads="1"/>
              </p:cNvSpPr>
              <p:nvPr/>
            </p:nvSpPr>
            <p:spPr bwMode="auto">
              <a:xfrm>
                <a:off x="1902748" y="3620869"/>
                <a:ext cx="1219200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i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19487" name="Text 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02748" y="3620869"/>
                <a:ext cx="121920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2224863" y="3581400"/>
            <a:ext cx="1219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chemeClr val="accent5"/>
                </a:solidFill>
              </a:rPr>
              <a:t>=</a:t>
            </a:r>
          </a:p>
        </p:txBody>
      </p:sp>
      <p:sp>
        <p:nvSpPr>
          <p:cNvPr id="19498" name="Text Box 42"/>
          <p:cNvSpPr txBox="1">
            <a:spLocks noChangeArrowheads="1"/>
          </p:cNvSpPr>
          <p:nvPr/>
        </p:nvSpPr>
        <p:spPr bwMode="auto">
          <a:xfrm>
            <a:off x="1447800" y="4800600"/>
            <a:ext cx="121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chemeClr val="accent5"/>
                </a:solidFill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988288" y="1161867"/>
                <a:ext cx="124142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8288" y="1161867"/>
                <a:ext cx="1241425" cy="7861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2438400" y="1219200"/>
                <a:ext cx="124142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8400" y="1219200"/>
                <a:ext cx="1241425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2949575" y="1295400"/>
                <a:ext cx="12414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𝟓𝟎𝟎</m:t>
                      </m:r>
                    </m:oMath>
                  </m:oMathPara>
                </a14:m>
                <a:endParaRPr lang="en-US" sz="32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575" y="1295400"/>
                <a:ext cx="1241425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1150937" y="3447867"/>
                <a:ext cx="124142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937" y="3447867"/>
                <a:ext cx="1241425" cy="7861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1600200" y="3497759"/>
                <a:ext cx="124142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3497759"/>
                <a:ext cx="1241425" cy="76944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2819400" y="3550438"/>
                <a:ext cx="12414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𝟐𝟕</m:t>
                      </m:r>
                    </m:oMath>
                  </m:oMathPara>
                </a14:m>
                <a:endParaRPr lang="en-US" sz="32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3550438"/>
                <a:ext cx="1241425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983438" y="4879508"/>
                <a:ext cx="12414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𝟑𝟓</m:t>
                      </m:r>
                    </m:oMath>
                  </m:oMathPara>
                </a14:m>
                <a:endParaRPr lang="en-US" sz="32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38" y="4879508"/>
                <a:ext cx="1241425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2983245" y="4873280"/>
                <a:ext cx="12414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𝟔𝟎𝟎</m:t>
                      </m:r>
                    </m:oMath>
                  </m:oMathPara>
                </a14:m>
                <a:endParaRPr lang="en-US" sz="32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3245" y="4873280"/>
                <a:ext cx="1241425" cy="58477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TextBox 43"/>
              <p:cNvSpPr txBox="1"/>
              <p:nvPr/>
            </p:nvSpPr>
            <p:spPr>
              <a:xfrm>
                <a:off x="2057400" y="4800600"/>
                <a:ext cx="1241425" cy="730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7400" y="4800600"/>
                <a:ext cx="1241425" cy="73013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/>
              <p:cNvSpPr txBox="1"/>
              <p:nvPr/>
            </p:nvSpPr>
            <p:spPr>
              <a:xfrm>
                <a:off x="2514600" y="4825894"/>
                <a:ext cx="124142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4825894"/>
                <a:ext cx="1241425" cy="76944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389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94" grpId="0" animBg="1"/>
      <p:bldP spid="19495" grpId="0" animBg="1"/>
      <p:bldP spid="19496" grpId="0" animBg="1"/>
      <p:bldP spid="19493" grpId="0" animBg="1"/>
      <p:bldP spid="19492" grpId="0" animBg="1"/>
      <p:bldP spid="19483" grpId="0" uiExpand="1" animBg="1"/>
      <p:bldP spid="19485" grpId="0" uiExpand="1" animBg="1"/>
      <p:bldP spid="19482" grpId="0" uiExpand="1" animBg="1"/>
      <p:bldP spid="19484" grpId="0" uiExpand="1" animBg="1"/>
      <p:bldP spid="19486" grpId="0" uiExpand="1" animBg="1"/>
      <p:bldP spid="19467" grpId="0" uiExpand="1" animBg="1"/>
      <p:bldP spid="19476" grpId="0" uiExpand="1" animBg="1"/>
      <p:bldP spid="19466" grpId="0" uiExpand="1" animBg="1"/>
      <p:bldP spid="19464" grpId="0" uiExpand="1" animBg="1"/>
      <p:bldP spid="19462" grpId="0" uiExpand="1" animBg="1"/>
      <p:bldP spid="19459" grpId="0" uiExpand="1" build="p"/>
      <p:bldP spid="19463" grpId="0" uiExpand="1"/>
      <p:bldP spid="19465" grpId="0" uiExpand="1"/>
      <p:bldP spid="19487" grpId="0" uiExpand="1"/>
      <p:bldP spid="19488" grpId="0" uiExpand="1"/>
      <p:bldP spid="19498" grpId="0"/>
      <p:bldP spid="2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626429" y="4631871"/>
            <a:ext cx="304800" cy="381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5029200" y="4631871"/>
            <a:ext cx="457200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286000" y="4631871"/>
            <a:ext cx="2286000" cy="381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956707" y="4631871"/>
            <a:ext cx="329293" cy="3810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751114" y="4648200"/>
            <a:ext cx="1162050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124200" y="2808514"/>
            <a:ext cx="381000" cy="4572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5867400" y="2808514"/>
            <a:ext cx="320675" cy="45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6248400" y="2808514"/>
            <a:ext cx="3810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751114" y="2884714"/>
            <a:ext cx="2324100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3581400" y="2819400"/>
            <a:ext cx="22860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4245429" y="1066800"/>
            <a:ext cx="381000" cy="4572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4724400" y="1066800"/>
            <a:ext cx="6096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3456214" y="1066800"/>
            <a:ext cx="734786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3124200" y="1066800"/>
            <a:ext cx="304800" cy="45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751114" y="1066800"/>
            <a:ext cx="2334986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Rectangle 18"/>
          <p:cNvSpPr>
            <a:spLocks noGrp="1" noChangeArrowheads="1"/>
          </p:cNvSpPr>
          <p:nvPr>
            <p:ph idx="1"/>
          </p:nvPr>
        </p:nvSpPr>
        <p:spPr>
          <a:xfrm>
            <a:off x="457200" y="762000"/>
            <a:ext cx="7924800" cy="5714999"/>
          </a:xfrm>
        </p:spPr>
        <p:txBody>
          <a:bodyPr>
            <a:normAutofit/>
          </a:bodyPr>
          <a:lstStyle/>
          <a:p>
            <a:r>
              <a:rPr lang="en-US" sz="3200" dirty="0"/>
              <a:t>What number is 21% of 300?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Thirty percent of what number is 50?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Fifteen is what percent of 12?</a:t>
            </a:r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24593" name="Rectangle 17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458200" cy="8382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Example 2. Change the sentence into an equation.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597" name="Text Box 21"/>
              <p:cNvSpPr txBox="1">
                <a:spLocks noChangeArrowheads="1"/>
              </p:cNvSpPr>
              <p:nvPr/>
            </p:nvSpPr>
            <p:spPr bwMode="auto">
              <a:xfrm>
                <a:off x="1143000" y="1734228"/>
                <a:ext cx="12192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i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24597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43000" y="1734228"/>
                <a:ext cx="1219200" cy="51911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1303564" y="1734227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DE0000"/>
                </a:solidFill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602" name="Text Box 26"/>
              <p:cNvSpPr txBox="1">
                <a:spLocks noChangeArrowheads="1"/>
              </p:cNvSpPr>
              <p:nvPr/>
            </p:nvSpPr>
            <p:spPr bwMode="auto">
              <a:xfrm>
                <a:off x="1918607" y="3605581"/>
                <a:ext cx="12192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solidFill>
                            <a:schemeClr val="accent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i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24602" name="Text 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18607" y="3605581"/>
                <a:ext cx="1219200" cy="51911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2297112" y="360558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DE0000"/>
                </a:solidFill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1676400" y="1611626"/>
                <a:ext cx="124142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𝟐𝟏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1611626"/>
                <a:ext cx="1241425" cy="7861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2126512" y="1668959"/>
                <a:ext cx="124142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512" y="1668959"/>
                <a:ext cx="1241425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2637687" y="1745159"/>
                <a:ext cx="12414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𝟑𝟎𝟎</m:t>
                      </m:r>
                    </m:oMath>
                  </m:oMathPara>
                </a14:m>
                <a:endParaRPr lang="en-US" sz="32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7687" y="1745159"/>
                <a:ext cx="1241425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1027000" y="3423085"/>
                <a:ext cx="124142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𝟑𝟎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000" y="3423085"/>
                <a:ext cx="1241425" cy="7861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1512887" y="3480418"/>
                <a:ext cx="124142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887" y="3480418"/>
                <a:ext cx="1241425" cy="76944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2747224" y="3572748"/>
                <a:ext cx="12414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𝟓𝟎</m:t>
                      </m:r>
                    </m:oMath>
                  </m:oMathPara>
                </a14:m>
                <a:endParaRPr lang="en-US" sz="32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7224" y="3572748"/>
                <a:ext cx="1241425" cy="58477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 Box 42"/>
          <p:cNvSpPr txBox="1">
            <a:spLocks noChangeArrowheads="1"/>
          </p:cNvSpPr>
          <p:nvPr/>
        </p:nvSpPr>
        <p:spPr bwMode="auto">
          <a:xfrm>
            <a:off x="1469065" y="5156331"/>
            <a:ext cx="121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chemeClr val="accent5"/>
                </a:solidFill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1004703" y="5235239"/>
                <a:ext cx="12414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𝟏𝟓</m:t>
                      </m:r>
                    </m:oMath>
                  </m:oMathPara>
                </a14:m>
                <a:endParaRPr lang="en-US" sz="32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703" y="5235239"/>
                <a:ext cx="1241425" cy="58477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3004510" y="5229011"/>
                <a:ext cx="12414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𝟏𝟐</m:t>
                      </m:r>
                    </m:oMath>
                  </m:oMathPara>
                </a14:m>
                <a:endParaRPr lang="en-US" sz="32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4510" y="5229011"/>
                <a:ext cx="1241425" cy="584775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2078665" y="5156331"/>
                <a:ext cx="1241425" cy="730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665" y="5156331"/>
                <a:ext cx="1241425" cy="73013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2535865" y="5181625"/>
                <a:ext cx="124142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865" y="5181625"/>
                <a:ext cx="1241425" cy="76944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948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0" grpId="0" animBg="1"/>
      <p:bldP spid="24581" grpId="0" animBg="1"/>
      <p:bldP spid="24582" grpId="0" animBg="1"/>
      <p:bldP spid="24583" grpId="0" uiExpand="1" animBg="1"/>
      <p:bldP spid="24584" grpId="0" uiExpand="1" animBg="1"/>
      <p:bldP spid="24585" grpId="0" uiExpand="1" animBg="1"/>
      <p:bldP spid="24586" grpId="0" uiExpand="1" animBg="1"/>
      <p:bldP spid="24587" grpId="0" uiExpand="1" animBg="1"/>
      <p:bldP spid="24588" grpId="0" uiExpand="1" animBg="1"/>
      <p:bldP spid="24589" grpId="0" uiExpand="1" animBg="1"/>
      <p:bldP spid="24590" grpId="0" uiExpand="1" animBg="1"/>
      <p:bldP spid="24591" grpId="0" uiExpand="1" animBg="1"/>
      <p:bldP spid="24592" grpId="0" uiExpand="1" animBg="1"/>
      <p:bldP spid="24594" grpId="0" uiExpand="1" build="p"/>
      <p:bldP spid="24597" grpId="0" uiExpand="1"/>
      <p:bldP spid="24598" grpId="0" uiExpand="1"/>
      <p:bldP spid="24602" grpId="0" uiExpand="1"/>
      <p:bldP spid="24603" grpId="0" uiExpand="1"/>
      <p:bldP spid="36" grpId="0"/>
      <p:bldP spid="37" grpId="0"/>
      <p:bldP spid="38" grpId="0"/>
      <p:bldP spid="39" grpId="0"/>
      <p:bldP spid="40" grpId="0"/>
      <p:bldP spid="41" grpId="0"/>
      <p:bldP spid="47" grpId="0"/>
      <p:bldP spid="48" grpId="0"/>
      <p:bldP spid="49" grpId="0"/>
      <p:bldP spid="50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876800" y="4038600"/>
            <a:ext cx="4572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19600" y="4038600"/>
            <a:ext cx="457200" cy="3810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489864" y="4038600"/>
            <a:ext cx="1929736" cy="381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133601" y="4038600"/>
            <a:ext cx="304800" cy="38100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8200" y="4038600"/>
            <a:ext cx="1295400" cy="381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752600"/>
            <a:ext cx="8534400" cy="44195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Jack is determining his homework grade.  He has found that he’s earned 55 out of 75 points.  What is his homework average?</a:t>
            </a:r>
          </a:p>
          <a:p>
            <a:pPr lvl="1"/>
            <a:r>
              <a:rPr lang="en-US" sz="2800" dirty="0" smtClean="0"/>
              <a:t>Step 1.  Rephrase into a percent question.</a:t>
            </a:r>
          </a:p>
          <a:p>
            <a:pPr lvl="2"/>
            <a:r>
              <a:rPr lang="en-US" sz="2800" dirty="0" smtClean="0"/>
              <a:t>Fifty-five is what percent of 75?</a:t>
            </a:r>
          </a:p>
          <a:p>
            <a:pPr lvl="1"/>
            <a:r>
              <a:rPr lang="en-US" sz="2800" dirty="0" smtClean="0"/>
              <a:t>Step 2.  Write an equation.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7848600" cy="9906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Example 3. Change into an equation.</a:t>
            </a:r>
            <a:endParaRPr lang="en-US" sz="3600" dirty="0"/>
          </a:p>
        </p:txBody>
      </p:sp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1469065" y="5156331"/>
            <a:ext cx="121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chemeClr val="accent5"/>
                </a:solidFill>
              </a:rPr>
              <a:t>=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004703" y="5235239"/>
                <a:ext cx="12414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𝟓𝟓</m:t>
                      </m:r>
                    </m:oMath>
                  </m:oMathPara>
                </a14:m>
                <a:endParaRPr lang="en-US" sz="32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4703" y="5235239"/>
                <a:ext cx="1241425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004510" y="5229011"/>
                <a:ext cx="124142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𝟕𝟓</m:t>
                      </m:r>
                    </m:oMath>
                  </m:oMathPara>
                </a14:m>
                <a:endParaRPr lang="en-US" sz="32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4510" y="5229011"/>
                <a:ext cx="1241425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078665" y="5156331"/>
                <a:ext cx="1241425" cy="7301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accent1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665" y="5156331"/>
                <a:ext cx="1241425" cy="7301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535865" y="5181625"/>
                <a:ext cx="124142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chemeClr val="accent4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en-US" sz="2400" b="1" dirty="0">
                  <a:solidFill>
                    <a:schemeClr val="accent2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865" y="5181625"/>
                <a:ext cx="1241425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711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1" grpId="0" animBg="1"/>
      <p:bldP spid="10" grpId="0" animBg="1"/>
      <p:bldP spid="4" grpId="0" animBg="1"/>
      <p:bldP spid="2" grpId="0" build="p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7924800" cy="42671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Percents</a:t>
            </a:r>
            <a:r>
              <a:rPr lang="en-US" sz="3600" dirty="0" smtClean="0"/>
              <a:t> Worksheet</a:t>
            </a:r>
          </a:p>
          <a:p>
            <a:pPr lvl="1"/>
            <a:r>
              <a:rPr lang="en-US" sz="2800" dirty="0" smtClean="0"/>
              <a:t>ONLY write an equation.</a:t>
            </a:r>
          </a:p>
          <a:p>
            <a:pPr lvl="1"/>
            <a:r>
              <a:rPr lang="en-US" sz="2800" dirty="0" smtClean="0"/>
              <a:t>We will SOLVE these equations later!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457200"/>
            <a:ext cx="7162800" cy="762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HOMEWORK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8900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658</TotalTime>
  <Words>323</Words>
  <Application>Microsoft Office PowerPoint</Application>
  <PresentationFormat>On-screen Show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Composite</vt:lpstr>
      <vt:lpstr>Monday, September 10, 2012</vt:lpstr>
      <vt:lpstr>Homework Review/Check</vt:lpstr>
      <vt:lpstr>Lesson 8.2/8.3 Percent Equations</vt:lpstr>
      <vt:lpstr>Example 1. Change the sentence into an equation.</vt:lpstr>
      <vt:lpstr>Example 2. Change the sentence into an equation.</vt:lpstr>
      <vt:lpstr>Example 3. Change into an equation.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9</cp:revision>
  <dcterms:created xsi:type="dcterms:W3CDTF">2012-09-10T13:45:30Z</dcterms:created>
  <dcterms:modified xsi:type="dcterms:W3CDTF">2012-09-11T00:43:48Z</dcterms:modified>
</cp:coreProperties>
</file>